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2" r:id="rId4"/>
    <p:sldId id="281" r:id="rId5"/>
    <p:sldId id="261" r:id="rId6"/>
    <p:sldId id="260" r:id="rId7"/>
    <p:sldId id="274" r:id="rId8"/>
    <p:sldId id="273" r:id="rId9"/>
    <p:sldId id="277" r:id="rId10"/>
    <p:sldId id="275" r:id="rId11"/>
    <p:sldId id="280" r:id="rId12"/>
    <p:sldId id="263" r:id="rId13"/>
    <p:sldId id="264" r:id="rId14"/>
    <p:sldId id="265" r:id="rId15"/>
    <p:sldId id="266" r:id="rId16"/>
    <p:sldId id="267" r:id="rId17"/>
    <p:sldId id="278" r:id="rId18"/>
    <p:sldId id="268" r:id="rId19"/>
    <p:sldId id="269" r:id="rId20"/>
    <p:sldId id="276" r:id="rId21"/>
    <p:sldId id="271" r:id="rId22"/>
    <p:sldId id="272" r:id="rId23"/>
    <p:sldId id="282" r:id="rId24"/>
    <p:sldId id="288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315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6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3114B-07E8-423F-88BA-C6C9A89EA7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A6AA-F04D-4C0B-AD13-7ED5D982F5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3ACA-D4D5-4A43-848D-4EC30F868E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4726-835F-4DFF-BA8A-EB7B55873F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6C5B-8B56-421F-A4A9-81DFC0B9F2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E4A5-5863-453B-9A1B-B78AE6001F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C97C-A2CC-4C15-8033-0FEEDCDDE0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DA41-64C7-4241-92E0-1C4E5EA6D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A541-252C-42E4-9D21-2BA55ACC63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E9CB-7881-4D6F-BA91-31A7250542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F989-333C-4871-91BF-0ECC68C649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987F-13AB-43C5-8B89-808C75A11F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F6F6E0D-CF04-4444-BAA4-54376DDA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6000" dirty="0" smtClean="0"/>
              <a:t>Mentales Training</a:t>
            </a:r>
            <a:br>
              <a:rPr lang="de-DE" sz="6000" dirty="0" smtClean="0"/>
            </a:br>
            <a:endParaRPr lang="de-DE" sz="6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38608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de-DE" dirty="0" smtClean="0"/>
              <a:t>Mentale Stärke als Garant für Trainings- und WK-Leistungen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MAGE029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620713"/>
            <a:ext cx="5438775" cy="5434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AGE027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682625"/>
            <a:ext cx="7981950" cy="5033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smtClean="0"/>
              <a:t>Warum werden trotzdem viele Sportler im Wettkampf so nervös, dass sie weit hinter ihrer Trainingsleistung zurückbleiben?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396081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/>
              <a:t>Keine ausreichende Gewöhnung an die Wettkampfsituation</a:t>
            </a:r>
          </a:p>
          <a:p>
            <a:pPr eaLnBrk="1" hangingPunct="1">
              <a:defRPr/>
            </a:pPr>
            <a:r>
              <a:rPr lang="de-DE" sz="2400" smtClean="0"/>
              <a:t>Keine klaren Handlungspläne im Kopf</a:t>
            </a:r>
          </a:p>
          <a:p>
            <a:pPr lvl="3" eaLnBrk="1" hangingPunct="1">
              <a:defRPr/>
            </a:pPr>
            <a:r>
              <a:rPr lang="de-DE" sz="2400" smtClean="0"/>
              <a:t>Technik, </a:t>
            </a:r>
          </a:p>
          <a:p>
            <a:pPr lvl="3" eaLnBrk="1" hangingPunct="1">
              <a:defRPr/>
            </a:pPr>
            <a:r>
              <a:rPr lang="de-DE" sz="2400" smtClean="0"/>
              <a:t>Wettkampfablauf, </a:t>
            </a:r>
          </a:p>
          <a:p>
            <a:pPr lvl="3" eaLnBrk="1" hangingPunct="1">
              <a:defRPr/>
            </a:pPr>
            <a:r>
              <a:rPr lang="de-DE" sz="2400" smtClean="0"/>
              <a:t>Pausengestaltung, </a:t>
            </a:r>
          </a:p>
          <a:p>
            <a:pPr lvl="3" eaLnBrk="1" hangingPunct="1">
              <a:defRPr/>
            </a:pPr>
            <a:r>
              <a:rPr lang="de-DE" sz="2400" smtClean="0"/>
              <a:t>kritische Situationen</a:t>
            </a:r>
          </a:p>
          <a:p>
            <a:pPr eaLnBrk="1" hangingPunct="1">
              <a:defRPr/>
            </a:pPr>
            <a:r>
              <a:rPr lang="de-DE" sz="2400" smtClean="0"/>
              <a:t>Unzureichende Erholung</a:t>
            </a:r>
          </a:p>
          <a:p>
            <a:pPr eaLnBrk="1" hangingPunct="1">
              <a:defRPr/>
            </a:pPr>
            <a:r>
              <a:rPr lang="de-DE" sz="2400" smtClean="0"/>
              <a:t>Der eigene Selbstwert wird an das Wettkampfergebnis gekoppelt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Der Wettkampf selbst darf keine Bedrohung darstellen.</a:t>
            </a:r>
          </a:p>
          <a:p>
            <a:pPr eaLnBrk="1" hangingPunct="1">
              <a:defRPr/>
            </a:pPr>
            <a:r>
              <a:rPr lang="de-DE" smtClean="0"/>
              <a:t>Wie soll der Athlet einen Wettkampf begegnen?  Was ist der Wettkampf?</a:t>
            </a:r>
          </a:p>
          <a:p>
            <a:pPr eaLnBrk="1" hangingPunct="1">
              <a:defRPr/>
            </a:pPr>
            <a:r>
              <a:rPr lang="de-DE" smtClean="0"/>
              <a:t>Das Gesamtbild muss betrachtet werden</a:t>
            </a:r>
          </a:p>
          <a:p>
            <a:pPr lvl="4" eaLnBrk="1" hangingPunct="1">
              <a:defRPr/>
            </a:pPr>
            <a:r>
              <a:rPr lang="de-DE" smtClean="0"/>
              <a:t>Langfristige Ziele, Zwischenstation</a:t>
            </a:r>
          </a:p>
          <a:p>
            <a:pPr lvl="4" eaLnBrk="1" hangingPunct="1">
              <a:defRPr/>
            </a:pPr>
            <a:r>
              <a:rPr lang="de-DE" smtClean="0"/>
              <a:t>Umfeld</a:t>
            </a:r>
          </a:p>
          <a:p>
            <a:pPr lvl="4" eaLnBrk="1" hangingPunct="1">
              <a:defRPr/>
            </a:pPr>
            <a:r>
              <a:rPr lang="de-DE" smtClean="0"/>
              <a:t>Das Leben nach dem Wettkampf</a:t>
            </a:r>
          </a:p>
          <a:p>
            <a:pPr lvl="4" eaLnBrk="1" hangingPunct="1">
              <a:defRPr/>
            </a:pPr>
            <a:r>
              <a:rPr lang="de-DE" smtClean="0"/>
              <a:t>Woher stammt die Nervosität?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Realistische Selbsteinschätzung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Mentale Stärke entsteht aus der genauen Kenntnis der eigenen Leistung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i="1" smtClean="0"/>
              <a:t>(„Leistungswahrnehmung“)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Die realistische Selbsteinschätzung kann mit Vorhersagen trainiert werden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i="1" smtClean="0"/>
              <a:t>(„Vorhersagekompetenz“)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Leistungswahrnehmung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smtClean="0"/>
              <a:t>Beginnt mit der Körperwahrnehmung und der Wahrnehmung des Körpergefühls</a:t>
            </a:r>
          </a:p>
          <a:p>
            <a:pPr lvl="1" eaLnBrk="1" hangingPunct="1">
              <a:defRPr/>
            </a:pPr>
            <a:r>
              <a:rPr lang="de-DE" sz="2000" smtClean="0"/>
              <a:t>Wie fühlst du dich jetzt?</a:t>
            </a:r>
          </a:p>
          <a:p>
            <a:pPr lvl="1" eaLnBrk="1" hangingPunct="1">
              <a:defRPr/>
            </a:pPr>
            <a:r>
              <a:rPr lang="de-DE" sz="2000" smtClean="0"/>
              <a:t>Wie fühlst du dich, wenn alles perfekt läuft?</a:t>
            </a:r>
          </a:p>
          <a:p>
            <a:pPr lvl="1" eaLnBrk="1" hangingPunct="1">
              <a:defRPr/>
            </a:pPr>
            <a:r>
              <a:rPr lang="de-DE" sz="2000" smtClean="0"/>
              <a:t>Was  denkst du, wenn alles perfekt läuft?</a:t>
            </a:r>
          </a:p>
          <a:p>
            <a:pPr lvl="1" eaLnBrk="1" hangingPunct="1">
              <a:defRPr/>
            </a:pPr>
            <a:r>
              <a:rPr lang="de-DE" sz="2000" smtClean="0"/>
              <a:t>Wie ist deine Körpersprache, wenn alles perfekt läuft?</a:t>
            </a:r>
          </a:p>
          <a:p>
            <a:pPr lvl="1" eaLnBrk="1" hangingPunct="1">
              <a:defRPr/>
            </a:pPr>
            <a:r>
              <a:rPr lang="de-DE" sz="2000" smtClean="0"/>
              <a:t>Woran merkst Du, dass es nicht flüssig läuft?</a:t>
            </a:r>
          </a:p>
          <a:p>
            <a:pPr lvl="1" eaLnBrk="1" hangingPunct="1">
              <a:defRPr/>
            </a:pPr>
            <a:r>
              <a:rPr lang="de-DE" sz="2000" smtClean="0"/>
              <a:t>Wie war es früher, als du so richtig Spaß hattest im Wettkampf?</a:t>
            </a:r>
          </a:p>
          <a:p>
            <a:pPr lvl="1" eaLnBrk="1" hangingPunct="1">
              <a:defRPr/>
            </a:pPr>
            <a:r>
              <a:rPr lang="de-DE" sz="2000" smtClean="0"/>
              <a:t>Wie war es/ist es in anderen Situationen, wo Leistung auf Abruf gefragt 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r>
              <a:rPr lang="de-DE" smtClean="0"/>
              <a:t>Und endet bei der genauen Kenntnis der sportartspezifischen Einzelfaktoren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4400" b="1" smtClean="0"/>
              <a:t>				„big seven“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AGE029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692150"/>
            <a:ext cx="5197475" cy="5233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Realistische Selbsteinschätzung wird durch Prognose- und Feedback-Bögen gefördert.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defRPr/>
            </a:pPr>
            <a:r>
              <a:rPr lang="de-DE" u="sng" smtClean="0"/>
              <a:t>Workshop 1: Erstellen eines laufspezifischen Feedbackbogens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028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51125" y="274638"/>
            <a:ext cx="4151313" cy="6323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Ziel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Methodenkoffer für Trainer</a:t>
            </a:r>
          </a:p>
          <a:p>
            <a:pPr eaLnBrk="1" hangingPunct="1">
              <a:defRPr/>
            </a:pPr>
            <a:r>
              <a:rPr lang="de-DE" smtClean="0"/>
              <a:t>Kein Vortrag, sondern Workshop</a:t>
            </a:r>
          </a:p>
          <a:p>
            <a:pPr lvl="1" eaLnBrk="1" hangingPunct="1">
              <a:defRPr/>
            </a:pPr>
            <a:r>
              <a:rPr lang="de-DE" smtClean="0"/>
              <a:t>Allgemeine Anwendungsbeispiele auf den Bereich Lauf übertragen </a:t>
            </a:r>
          </a:p>
          <a:p>
            <a:pPr lvl="1" eaLnBrk="1" hangingPunct="1">
              <a:defRPr/>
            </a:pPr>
            <a:r>
              <a:rPr lang="de-DE" smtClean="0"/>
              <a:t>Eigenerfahrung nutzen und sammeln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AGE028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333375"/>
            <a:ext cx="4148138" cy="6178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Prognosetraining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Der Sportler soll Vorhersagen über einzelne Komponenten seiner Sportart geben</a:t>
            </a:r>
          </a:p>
          <a:p>
            <a:pPr lvl="1" eaLnBrk="1" hangingPunct="1">
              <a:defRPr/>
            </a:pPr>
            <a:r>
              <a:rPr lang="de-DE" smtClean="0"/>
              <a:t>„Schätze deine aktuelle Zeit über 30m fliegend ein“</a:t>
            </a:r>
          </a:p>
          <a:p>
            <a:pPr eaLnBrk="1" hangingPunct="1">
              <a:defRPr/>
            </a:pPr>
            <a:r>
              <a:rPr lang="de-DE" smtClean="0"/>
              <a:t>Ziel muss es  sein, die eigene Leistung immer besser einschätzen zu können.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Prognosetraining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Trainingsoptimierung</a:t>
            </a:r>
          </a:p>
          <a:p>
            <a:pPr lvl="1" eaLnBrk="1" hangingPunct="1">
              <a:defRPr/>
            </a:pPr>
            <a:r>
              <a:rPr lang="de-DE" smtClean="0"/>
              <a:t>Standardfrage zu Beginn des Trainings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de-DE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de-DE" smtClean="0">
                <a:sym typeface="Wingdings" pitchFamily="2" charset="2"/>
              </a:rPr>
              <a:t> Wie wird das Training heute für dich laufen?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de-DE" smtClean="0">
                <a:sym typeface="Wingdings" pitchFamily="2" charset="2"/>
              </a:rPr>
              <a:t>Was wirst du mir heute im Training zeigen?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de-DE" smtClean="0">
                <a:sym typeface="Wingdings" pitchFamily="2" charset="2"/>
              </a:rPr>
              <a:t>Welche Leistung wirst Du heute abliefern?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de-DE" smtClean="0">
                <a:sym typeface="Wingdings" pitchFamily="2" charset="2"/>
              </a:rPr>
              <a:t>    Feedback nicht vergessen.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Exkurs: Schülerbereich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Kognitive Teilnahme am Training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 weg von den teils unkonzentrierten Ablaufen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 hin zur Konzentration!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          Was willst du heute verbessern?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         www.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3500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/>
              <a:t>Beispiel: Vokabeln lernen an Land und unter Wasser</a:t>
            </a:r>
            <a:r>
              <a:rPr lang="de-DE" smtClean="0"/>
              <a:t/>
            </a:r>
            <a:br>
              <a:rPr lang="de-DE" smtClean="0"/>
            </a:br>
            <a:r>
              <a:rPr lang="de-DE" sz="2000" i="1" smtClean="0"/>
              <a:t>Studie von Godden und Baddeley (1975)</a:t>
            </a:r>
            <a:endParaRPr lang="de-DE" sz="2000" smtClean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792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3600" smtClean="0"/>
              <a:t>            Kontextabhängiges Gedächtnis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30" name="Group 22"/>
          <p:cNvGraphicFramePr>
            <a:graphicFrameLocks noGrp="1"/>
          </p:cNvGraphicFramePr>
          <p:nvPr>
            <p:ph/>
          </p:nvPr>
        </p:nvGraphicFramePr>
        <p:xfrm>
          <a:off x="1258888" y="1125538"/>
          <a:ext cx="7138987" cy="3633789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  <a:gridCol w="2379662"/>
              </a:tblGrid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Abfrage 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Land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Abfrage im Wasser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Lerngruppe 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   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Lerngruppe Wasser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  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2" name="Text Box 23"/>
          <p:cNvSpPr txBox="1">
            <a:spLocks noChangeArrowheads="1"/>
          </p:cNvSpPr>
          <p:nvPr/>
        </p:nvSpPr>
        <p:spPr bwMode="auto">
          <a:xfrm>
            <a:off x="827088" y="5189538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ym typeface="Wingdings" pitchFamily="2" charset="2"/>
              </a:rPr>
              <a:t> Wir lernen nicht nur die eigentlichen Inhalte, sondern stets    </a:t>
            </a:r>
          </a:p>
          <a:p>
            <a:r>
              <a:rPr lang="de-DE" sz="2400">
                <a:sym typeface="Wingdings" pitchFamily="2" charset="2"/>
              </a:rPr>
              <a:t>            auch die Bedingungen, unter denen gelernt wird.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smtClean="0"/>
              <a:t>Gewöhnung an die Wettkampfsituation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Kontext</a:t>
            </a:r>
          </a:p>
        </p:txBody>
      </p:sp>
      <p:graphicFrame>
        <p:nvGraphicFramePr>
          <p:cNvPr id="73766" name="Group 3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Wettkampf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Gewohnter 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Ungewohnter 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Gewohnte Trainingszeit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Ungewohnte Zeit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Die gleichen Leute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Fremde Leute anwesend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Trainingskleidung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Wettkampfkleidung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Gewohntes Klima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Ungewohntes Klima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Gewohnte Geräusche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Ungewohnte Geräusche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Gewohnte Strecke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Ungewohnte Strecke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Ableitung von Trainingsmaßnahmen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Training am WK-Ort (frühe Anreise)</a:t>
            </a:r>
          </a:p>
          <a:p>
            <a:pPr eaLnBrk="1" hangingPunct="1">
              <a:defRPr/>
            </a:pPr>
            <a:r>
              <a:rPr lang="de-DE" smtClean="0"/>
              <a:t>Training zur gleichen Zeit</a:t>
            </a:r>
          </a:p>
          <a:p>
            <a:pPr eaLnBrk="1" hangingPunct="1">
              <a:defRPr/>
            </a:pPr>
            <a:r>
              <a:rPr lang="de-DE" smtClean="0"/>
              <a:t>Training unter Anwesenheit fremder Leute</a:t>
            </a:r>
          </a:p>
          <a:p>
            <a:pPr eaLnBrk="1" hangingPunct="1">
              <a:defRPr/>
            </a:pPr>
            <a:r>
              <a:rPr lang="de-DE" smtClean="0"/>
              <a:t>Training mit Videoaufnahme</a:t>
            </a:r>
          </a:p>
          <a:p>
            <a:pPr eaLnBrk="1" hangingPunct="1">
              <a:defRPr/>
            </a:pPr>
            <a:r>
              <a:rPr lang="de-DE" smtClean="0"/>
              <a:t>Training in WK-Kleidung</a:t>
            </a:r>
          </a:p>
          <a:p>
            <a:pPr eaLnBrk="1" hangingPunct="1">
              <a:defRPr/>
            </a:pPr>
            <a:r>
              <a:rPr lang="de-DE" smtClean="0"/>
              <a:t>Training unter Störgeräuschen, bei Regen,…</a:t>
            </a:r>
          </a:p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Ablauf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1. Hintergrund</a:t>
            </a:r>
          </a:p>
          <a:p>
            <a:pPr eaLnBrk="1" hangingPunct="1">
              <a:defRPr/>
            </a:pPr>
            <a:r>
              <a:rPr lang="de-DE" smtClean="0"/>
              <a:t>2. Ziele des Mentaltrainings</a:t>
            </a:r>
          </a:p>
          <a:p>
            <a:pPr eaLnBrk="1" hangingPunct="1">
              <a:defRPr/>
            </a:pPr>
            <a:r>
              <a:rPr lang="de-DE" smtClean="0"/>
              <a:t>3. Überblick Mentaltraining</a:t>
            </a:r>
          </a:p>
          <a:p>
            <a:pPr eaLnBrk="1" hangingPunct="1">
              <a:defRPr/>
            </a:pPr>
            <a:r>
              <a:rPr lang="de-DE" smtClean="0"/>
              <a:t>4. Schwerpunkt Mentale Stärke</a:t>
            </a:r>
          </a:p>
          <a:p>
            <a:pPr eaLnBrk="1" hangingPunct="1">
              <a:defRPr/>
            </a:pPr>
            <a:r>
              <a:rPr lang="de-DE" smtClean="0"/>
              <a:t>5. Stationsarbeit</a:t>
            </a:r>
          </a:p>
          <a:p>
            <a:pPr eaLnBrk="1" hangingPunct="1">
              <a:defRPr/>
            </a:pPr>
            <a:r>
              <a:rPr lang="de-DE" smtClean="0"/>
              <a:t>6. Präsentation </a:t>
            </a:r>
          </a:p>
          <a:p>
            <a:pPr eaLnBrk="1" hangingPunct="1">
              <a:defRPr/>
            </a:pPr>
            <a:r>
              <a:rPr lang="de-DE" smtClean="0"/>
              <a:t>7. www</a:t>
            </a:r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Zustand, Bedingung</a:t>
            </a:r>
          </a:p>
        </p:txBody>
      </p:sp>
      <p:graphicFrame>
        <p:nvGraphicFramePr>
          <p:cNvPr id="80930" name="Group 34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4750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Wettkampf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Keine Zeitbregrenzung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Zeitdruck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Spielerische Situation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Prüfungssituation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Ausprobieren, lernen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Leistung auf Abruf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Viele Versuche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Nur 1 Versuch zählt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Ohne Konsequenz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Vom Ergebnis hängen Konsequenzen 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Freie Zeiteinteilung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Zeitvorgabe durch andere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Ableitungen fürs Training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/>
              <a:t>Nur 1 Versuch, der zählt und es hängen vom Ergebnis Konsequenzen ab</a:t>
            </a:r>
          </a:p>
          <a:p>
            <a:pPr eaLnBrk="1" hangingPunct="1">
              <a:defRPr/>
            </a:pPr>
            <a:r>
              <a:rPr lang="de-DE" sz="2400" smtClean="0"/>
              <a:t>Nach Vorbelastung trainieren</a:t>
            </a:r>
          </a:p>
          <a:p>
            <a:pPr eaLnBrk="1" hangingPunct="1">
              <a:defRPr/>
            </a:pPr>
            <a:r>
              <a:rPr lang="de-DE" sz="2400" smtClean="0"/>
              <a:t>Training mit Überlänge</a:t>
            </a:r>
          </a:p>
          <a:p>
            <a:pPr eaLnBrk="1" hangingPunct="1">
              <a:defRPr/>
            </a:pPr>
            <a:r>
              <a:rPr lang="de-DE" sz="2400" smtClean="0"/>
              <a:t>Leistungstest mit externer Zeitvorgabe und überraschender Zeitverschiebung</a:t>
            </a:r>
          </a:p>
          <a:p>
            <a:pPr eaLnBrk="1" hangingPunct="1">
              <a:defRPr/>
            </a:pPr>
            <a:r>
              <a:rPr lang="de-DE" sz="2400" smtClean="0"/>
              <a:t>Präsentation der Leistung und Bewertung durch andere</a:t>
            </a:r>
          </a:p>
          <a:p>
            <a:pPr eaLnBrk="1" hangingPunct="1">
              <a:defRPr/>
            </a:pPr>
            <a:r>
              <a:rPr lang="de-DE" sz="2400" smtClean="0"/>
              <a:t>Einstellungssache: „Professionell trainieren“</a:t>
            </a:r>
          </a:p>
          <a:p>
            <a:pPr eaLnBrk="1" hangingPunct="1">
              <a:defRPr/>
            </a:pPr>
            <a:r>
              <a:rPr lang="de-DE" sz="2400" smtClean="0"/>
              <a:t>Den Stress suchen </a:t>
            </a:r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Stimmung</a:t>
            </a:r>
          </a:p>
        </p:txBody>
      </p:sp>
      <p:graphicFrame>
        <p:nvGraphicFramePr>
          <p:cNvPr id="84005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100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Wettkampf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Spaß, Freude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Nervosität, Angst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Sicherheit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Unsicherheit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Das Gewohnte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Das Ungewohnte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Wohlfühlen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Unbehagen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Aufgehen in der Tätigkeit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Hoffen auf Erfolg/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Furcht vor Misserfolg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Alltag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Der „große Moment“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Ableitungen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Das Training als den großen Moment sehen</a:t>
            </a:r>
          </a:p>
          <a:p>
            <a:pPr eaLnBrk="1" hangingPunct="1">
              <a:defRPr/>
            </a:pPr>
            <a:r>
              <a:rPr lang="de-DE" smtClean="0"/>
              <a:t>Momente abspeichern und übertragen</a:t>
            </a:r>
          </a:p>
          <a:p>
            <a:pPr lvl="1" eaLnBrk="1" hangingPunct="1">
              <a:defRPr/>
            </a:pPr>
            <a:r>
              <a:rPr lang="de-DE" smtClean="0"/>
              <a:t>Beispiel „Trampolinspringer“</a:t>
            </a:r>
          </a:p>
          <a:p>
            <a:pPr eaLnBrk="1" hangingPunct="1">
              <a:defRPr/>
            </a:pPr>
            <a:r>
              <a:rPr lang="de-DE" smtClean="0"/>
              <a:t>Entsprechende Stimmung schaffen</a:t>
            </a:r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  Wettkampfernst </a:t>
            </a:r>
            <a:r>
              <a:rPr lang="de-DE" smtClean="0">
                <a:sym typeface="Wingdings" pitchFamily="2" charset="2"/>
              </a:rPr>
              <a:t> Trainingsfreude</a:t>
            </a: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       Trainingsernst </a:t>
            </a:r>
            <a:r>
              <a:rPr lang="de-DE" smtClean="0">
                <a:sym typeface="Wingdings" pitchFamily="2" charset="2"/>
              </a:rPr>
              <a:t> Wettkampffreude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Workshop 2: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defRPr/>
            </a:pPr>
            <a:r>
              <a:rPr lang="de-DE" smtClean="0"/>
              <a:t>Stelle für dich die wichtigsten Ableitungen fürs Training zusammen. Gehören diese Maßnahmen in die spezielle WK-Vorbereitung/Planung?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www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Handlungspläne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Warum Profis in solchen Situationen „nicht die Nerven verlieren“ oder „blockiert sind“, liegt daran, dass sie genaue Handlungspläne im Kopf haben, was genau zu tun ist.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de-DE" smtClean="0"/>
              <a:t>                  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de-DE" smtClean="0"/>
              <a:t>                   Bewegung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de-DE" smtClean="0"/>
              <a:t>                  Pausengestaltung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de-DE" smtClean="0"/>
              <a:t>                   Wettkampfablauf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de-DE" smtClean="0"/>
              <a:t>                  „Unerwartet“ kritische Situationen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Plan B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141663"/>
            <a:ext cx="8229600" cy="2879725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Handlungspläne für kritische Situationen heißen Coping-Strategien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de-DE" smtClean="0"/>
              <a:t>-             Erfahrungen und Vorbereitung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028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17550"/>
            <a:ext cx="8229600" cy="4965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AGE029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74838" y="2074863"/>
            <a:ext cx="5394325" cy="2249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IMAGE028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8507412" cy="4435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/>
              <a:t>Grundsätze für die Erarbeitung von Coping-Strategien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2000" b="1" smtClean="0"/>
          </a:p>
          <a:p>
            <a:pPr eaLnBrk="1" hangingPunct="1">
              <a:defRPr/>
            </a:pPr>
            <a:r>
              <a:rPr lang="de-DE" sz="2000" b="1" smtClean="0"/>
              <a:t>Die kritische Situation genau identifizieren</a:t>
            </a:r>
            <a:r>
              <a:rPr lang="de-DE" smtClean="0"/>
              <a:t> </a:t>
            </a:r>
          </a:p>
          <a:p>
            <a:pPr lvl="1" eaLnBrk="1" hangingPunct="1">
              <a:defRPr/>
            </a:pPr>
            <a:r>
              <a:rPr lang="de-DE" sz="1800" smtClean="0"/>
              <a:t>Wann genau tritt die Situation auf?</a:t>
            </a:r>
          </a:p>
          <a:p>
            <a:pPr lvl="1" eaLnBrk="1" hangingPunct="1">
              <a:defRPr/>
            </a:pPr>
            <a:r>
              <a:rPr lang="de-DE" sz="1800" smtClean="0"/>
              <a:t>Was kennzeichnet diese Situation genau?</a:t>
            </a:r>
          </a:p>
          <a:p>
            <a:pPr lvl="1" eaLnBrk="1" hangingPunct="1">
              <a:defRPr/>
            </a:pPr>
            <a:r>
              <a:rPr lang="de-DE" sz="1800" smtClean="0"/>
              <a:t>Kam das früher schon mal vor?</a:t>
            </a:r>
          </a:p>
          <a:p>
            <a:pPr lvl="1" eaLnBrk="1" hangingPunct="1">
              <a:defRPr/>
            </a:pPr>
            <a:r>
              <a:rPr lang="de-DE" sz="1800" smtClean="0"/>
              <a:t>Wann kam es zum ersten Mal vor?</a:t>
            </a:r>
          </a:p>
          <a:p>
            <a:pPr eaLnBrk="1" hangingPunct="1">
              <a:defRPr/>
            </a:pPr>
            <a:r>
              <a:rPr lang="de-DE" sz="2000" smtClean="0"/>
              <a:t>Keine Lösung vorgeben, sondern Sportler soll selbst Lösung erarbeiten</a:t>
            </a:r>
          </a:p>
          <a:p>
            <a:pPr lvl="1" eaLnBrk="1" hangingPunct="1">
              <a:defRPr/>
            </a:pPr>
            <a:r>
              <a:rPr lang="de-DE" sz="1800" smtClean="0"/>
              <a:t>Erstelle eine Bewältigungsstrategie!</a:t>
            </a:r>
          </a:p>
          <a:p>
            <a:pPr lvl="1" eaLnBrk="1" hangingPunct="1">
              <a:defRPr/>
            </a:pPr>
            <a:endParaRPr lang="de-DE" sz="1800" smtClean="0"/>
          </a:p>
          <a:p>
            <a:pPr eaLnBrk="1" hangingPunct="1">
              <a:defRPr/>
            </a:pPr>
            <a:r>
              <a:rPr lang="de-DE" sz="2000" smtClean="0"/>
              <a:t>Einüben (Vortrag, Belastung,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Weitere Anregungen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Gedankenstopp, Gefühlsstopp</a:t>
            </a:r>
          </a:p>
          <a:p>
            <a:pPr eaLnBrk="1" hangingPunct="1">
              <a:defRPr/>
            </a:pPr>
            <a:r>
              <a:rPr lang="de-DE" smtClean="0"/>
              <a:t>„Störende Gedanken begrüßen wie einen guten Bekannten“</a:t>
            </a:r>
          </a:p>
          <a:p>
            <a:pPr eaLnBrk="1" hangingPunct="1">
              <a:defRPr/>
            </a:pPr>
            <a:r>
              <a:rPr lang="de-DE" smtClean="0"/>
              <a:t>„Inwiefern hilft mir der Gedanke jetzt weiter?“</a:t>
            </a:r>
          </a:p>
          <a:p>
            <a:pPr eaLnBrk="1" hangingPunct="1">
              <a:defRPr/>
            </a:pPr>
            <a:r>
              <a:rPr lang="de-DE" smtClean="0"/>
              <a:t>Grübelwischer</a:t>
            </a:r>
          </a:p>
          <a:p>
            <a:pPr eaLnBrk="1" hangingPunct="1">
              <a:defRPr/>
            </a:pPr>
            <a:r>
              <a:rPr lang="de-DE" smtClean="0"/>
              <a:t>Routinen</a:t>
            </a:r>
          </a:p>
          <a:p>
            <a:pPr eaLnBrk="1" hangingPunct="1">
              <a:defRPr/>
            </a:pPr>
            <a:r>
              <a:rPr lang="de-DE" smtClean="0"/>
              <a:t>Passive CS: Zielverschiebung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IMAGE028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03325"/>
            <a:ext cx="8229600" cy="3992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Workshop 3:</a:t>
            </a:r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r>
              <a:rPr lang="de-DE" smtClean="0"/>
              <a:t>Finde eine für dich kritische Situation und erstelle einen „Plan B“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www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Erholung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36838"/>
            <a:ext cx="8229600" cy="2116137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Entscheidend für das Gefühl, bereit zu sein für die Herausforderung, ist der Erholungsgrad am definierten Tag.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Erholung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Für eine generelle Erholungsoptimierung sollte die Qualität des Schlafes gesteigert werden</a:t>
            </a:r>
          </a:p>
          <a:p>
            <a:pPr eaLnBrk="1" hangingPunct="1">
              <a:defRPr/>
            </a:pPr>
            <a:r>
              <a:rPr lang="de-DE" smtClean="0"/>
              <a:t>Erholung bezieht sich nicht nur auf die körperliche, sondern auch auf die mentale Erholung</a:t>
            </a:r>
          </a:p>
          <a:p>
            <a:pPr eaLnBrk="1" hangingPunct="1">
              <a:defRPr/>
            </a:pPr>
            <a:r>
              <a:rPr lang="de-DE" smtClean="0"/>
              <a:t>Trainings- und Erholungsplanung vor dem Wettkampf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/>
              <a:t>Methoden der Schlafoptimierung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smtClean="0"/>
              <a:t>Schlafumgebung: etwa 18°C, dunkel, leise</a:t>
            </a:r>
          </a:p>
          <a:p>
            <a:pPr eaLnBrk="1" hangingPunct="1">
              <a:defRPr/>
            </a:pPr>
            <a:r>
              <a:rPr lang="de-DE" sz="2000" smtClean="0"/>
              <a:t>Bett und Bettwäsche</a:t>
            </a:r>
          </a:p>
          <a:p>
            <a:pPr eaLnBrk="1" hangingPunct="1">
              <a:defRPr/>
            </a:pPr>
            <a:r>
              <a:rPr lang="de-DE" sz="2000" smtClean="0"/>
              <a:t>Ritual vor dem Schlafengehen (Gewohnheit, Fernsehen ist nicht effektiv!)</a:t>
            </a:r>
          </a:p>
          <a:p>
            <a:pPr eaLnBrk="1" hangingPunct="1">
              <a:defRPr/>
            </a:pPr>
            <a:r>
              <a:rPr lang="de-DE" sz="2000" smtClean="0"/>
              <a:t>Entspannungsbad mit Zusätzen</a:t>
            </a:r>
          </a:p>
          <a:p>
            <a:pPr eaLnBrk="1" hangingPunct="1">
              <a:defRPr/>
            </a:pPr>
            <a:r>
              <a:rPr lang="de-DE" sz="2000" smtClean="0"/>
              <a:t>Alkohol vermeiden (fördert das Einschalfen, aber verringert Qualität)</a:t>
            </a:r>
          </a:p>
          <a:p>
            <a:pPr eaLnBrk="1" hangingPunct="1">
              <a:defRPr/>
            </a:pPr>
            <a:r>
              <a:rPr lang="de-DE" sz="2000" smtClean="0"/>
              <a:t>Schlaf-Wach-Rhythmus einhalten</a:t>
            </a:r>
          </a:p>
          <a:p>
            <a:pPr eaLnBrk="1" hangingPunct="1">
              <a:defRPr/>
            </a:pPr>
            <a:r>
              <a:rPr lang="de-DE" sz="2000" smtClean="0"/>
              <a:t>Nicht den Schlaf erzwingen  </a:t>
            </a:r>
            <a:r>
              <a:rPr lang="de-DE" sz="2000" smtClean="0">
                <a:sym typeface="Wingdings" pitchFamily="2" charset="2"/>
              </a:rPr>
              <a:t> Entspannungsrituale</a:t>
            </a:r>
          </a:p>
          <a:p>
            <a:pPr eaLnBrk="1" hangingPunct="1">
              <a:defRPr/>
            </a:pPr>
            <a:r>
              <a:rPr lang="de-DE" sz="2000" smtClean="0">
                <a:sym typeface="Wingdings" pitchFamily="2" charset="2"/>
              </a:rPr>
              <a:t>Wärmflasche, Heizdecke</a:t>
            </a:r>
          </a:p>
          <a:p>
            <a:pPr eaLnBrk="1" hangingPunct="1">
              <a:defRPr/>
            </a:pPr>
            <a:r>
              <a:rPr lang="de-DE" sz="2000" smtClean="0">
                <a:sym typeface="Wingdings" pitchFamily="2" charset="2"/>
              </a:rPr>
              <a:t>Keine großen Mahlzeiten vor dem Schlafengehen</a:t>
            </a:r>
          </a:p>
          <a:p>
            <a:pPr eaLnBrk="1" hangingPunct="1">
              <a:defRPr/>
            </a:pPr>
            <a:r>
              <a:rPr lang="de-DE" sz="2000" smtClean="0"/>
              <a:t>Kein Koffein ab xx Uhr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smtClean="0">
                <a:sym typeface="Wingdings" pitchFamily="2" charset="2"/>
              </a:rPr>
              <a:t> Schlafhygiene</a:t>
            </a:r>
            <a:endParaRPr lang="de-DE" sz="2000" smtClean="0"/>
          </a:p>
          <a:p>
            <a:pPr eaLnBrk="1" hangingPunct="1">
              <a:defRPr/>
            </a:pPr>
            <a:endParaRPr lang="de-DE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IMAGE028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0"/>
            <a:ext cx="3724275" cy="682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Ziel des Mentalen Trainings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Abrufen der optimalen Leistung im WK</a:t>
            </a:r>
          </a:p>
          <a:p>
            <a:pPr eaLnBrk="1" hangingPunct="1">
              <a:defRPr/>
            </a:pPr>
            <a:r>
              <a:rPr lang="de-DE" smtClean="0"/>
              <a:t>Nutzen weiterer Ressourcen zusätzlich zum Training </a:t>
            </a:r>
          </a:p>
          <a:p>
            <a:pPr eaLnBrk="1" hangingPunct="1">
              <a:defRPr/>
            </a:pPr>
            <a:r>
              <a:rPr lang="de-DE" smtClean="0"/>
              <a:t>Beschleunigung der Leistungsoptimierung</a:t>
            </a:r>
          </a:p>
          <a:p>
            <a:pPr eaLnBrk="1" hangingPunct="1">
              <a:defRPr/>
            </a:pPr>
            <a:r>
              <a:rPr lang="de-DE" smtClean="0"/>
              <a:t>Vermeiden bzw. Lösen von Blockaden</a:t>
            </a:r>
          </a:p>
          <a:p>
            <a:pPr eaLnBrk="1" hangingPunct="1">
              <a:defRPr/>
            </a:pPr>
            <a:r>
              <a:rPr lang="de-DE" smtClean="0"/>
              <a:t>Training nach Verletzung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IMAGE029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2133600"/>
            <a:ext cx="8820150" cy="1825625"/>
          </a:xfrm>
          <a:noFill/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042988" y="4581525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Die Erholung ist wesentlicher Bestandteil der Trainingsplanung und Trainingsauswertung.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Meine Stärken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Was ist die Spezialtechnik des Sportlers ? Seine sportlichen Stärken?</a:t>
            </a:r>
          </a:p>
          <a:p>
            <a:pPr eaLnBrk="1" hangingPunct="1">
              <a:defRPr/>
            </a:pPr>
            <a:r>
              <a:rPr lang="de-DE" smtClean="0"/>
              <a:t>„Best five“ jedes Wettkampfes auswerten, Trainer und Trainingspartner fragen.</a:t>
            </a:r>
          </a:p>
          <a:p>
            <a:pPr eaLnBrk="1" hangingPunct="1">
              <a:defRPr/>
            </a:pPr>
            <a:endParaRPr lang="de-DE" smtClean="0"/>
          </a:p>
          <a:p>
            <a:pPr eaLnBrk="1" hangingPunct="1">
              <a:defRPr/>
            </a:pPr>
            <a:r>
              <a:rPr lang="de-DE" smtClean="0"/>
              <a:t>Auflistung</a:t>
            </a:r>
          </a:p>
          <a:p>
            <a:pPr eaLnBrk="1" hangingPunct="1">
              <a:defRPr/>
            </a:pPr>
            <a:r>
              <a:rPr lang="de-DE" smtClean="0"/>
              <a:t>Gespräch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Bewusstmachung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Fragen:</a:t>
            </a:r>
          </a:p>
          <a:p>
            <a:pPr lvl="1" eaLnBrk="1" hangingPunct="1">
              <a:defRPr/>
            </a:pPr>
            <a:r>
              <a:rPr lang="de-DE" smtClean="0"/>
              <a:t>Sind das wirklich deine Stärken?</a:t>
            </a:r>
          </a:p>
          <a:p>
            <a:pPr lvl="1" eaLnBrk="1" hangingPunct="1">
              <a:defRPr/>
            </a:pPr>
            <a:r>
              <a:rPr lang="de-DE" smtClean="0"/>
              <a:t>Wie kommst du drauf, dass das deine Stärken sind?</a:t>
            </a:r>
          </a:p>
          <a:p>
            <a:pPr lvl="1" eaLnBrk="1" hangingPunct="1">
              <a:defRPr/>
            </a:pPr>
            <a:r>
              <a:rPr lang="de-DE" smtClean="0"/>
              <a:t>Objektive Prüfung (Video, Messung)</a:t>
            </a:r>
          </a:p>
          <a:p>
            <a:pPr lvl="1" eaLnBrk="1" hangingPunct="1">
              <a:defRPr/>
            </a:pPr>
            <a:r>
              <a:rPr lang="de-DE" smtClean="0"/>
              <a:t>War das schon immer?</a:t>
            </a:r>
          </a:p>
          <a:p>
            <a:pPr lvl="1" eaLnBrk="1" hangingPunct="1">
              <a:defRPr/>
            </a:pPr>
            <a:r>
              <a:rPr lang="de-DE" smtClean="0"/>
              <a:t>Bestätigen das auch andere?</a:t>
            </a:r>
            <a:br>
              <a:rPr lang="de-DE" smtClean="0"/>
            </a:br>
            <a:r>
              <a:rPr lang="de-DE" smtClean="0"/>
              <a:t>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de-DE" smtClean="0">
                <a:sym typeface="Wingdings" pitchFamily="2" charset="2"/>
              </a:rPr>
              <a:t>        vertiefen !!  Motto suchen, Spitzname,… </a:t>
            </a:r>
          </a:p>
          <a:p>
            <a:pPr lvl="1" eaLnBrk="1" hangingPunct="1"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Interviewleitfaden Erfolgsgespräch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mtClean="0"/>
              <a:t>Was lief besonders gut? (best five actions)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/>
              <a:t>Worauf warst du besonders stolz?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/>
              <a:t>Wobei hast du dich richtig gut gefühlt?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/>
              <a:t>Was hast du für Gedanken in dem Moment gehabt?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/>
              <a:t>Wie nah warst du am Flow? Wie hat sich das angefühlt?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mtClean="0"/>
              <a:t>(</a:t>
            </a:r>
            <a:r>
              <a:rPr lang="de-DE" sz="2000" smtClean="0"/>
              <a:t>Adjektivliste: stolz, würdig, sehr gut, perfekt, genial, elegant, leicht, flüssig, gekonnt, meisterhaft,…)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Methode: Abschiedsrede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Workshop 4</a:t>
            </a:r>
          </a:p>
          <a:p>
            <a:pPr eaLnBrk="1" hangingPunct="1">
              <a:defRPr/>
            </a:pPr>
            <a:r>
              <a:rPr lang="de-DE" smtClean="0"/>
              <a:t>Schreibe zunächst deine eigene Abschiedsrede aus dem Sport in Form eines Berichtes.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„Wir haben uns heute versammelt, um xy nach Beendigung der erfolgreichen sportlichen Karriere zu verabschieden. Xy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Gesamtbild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Erkenntnis: Selbst wenn ich im Wettkampf völlig versage, bleibe ich trotzdem ein liebenswürdiger Mensch mit all meinen ganz persönlichen besonderen Eigenschaften.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mtClean="0"/>
              <a:t>Das Leben geht weiter, egal wie das Wettkampfergebnis ausfällt.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/>
              <a:t>Beim Gesamtbild löst man sich vom eigentlichen Training und thematisiert die Lebenssituation des Sportlers</a:t>
            </a:r>
            <a:r>
              <a:rPr lang="de-DE" smtClean="0"/>
              <a:t>.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Sport ist nur Beruf auf Zeit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2400" b="0" smtClean="0">
                <a:sym typeface="Wingdings" pitchFamily="2" charset="2"/>
              </a:rPr>
              <a:t> Umfeldmanagement</a:t>
            </a:r>
            <a:br>
              <a:rPr lang="de-DE" sz="2400" b="0" smtClean="0">
                <a:sym typeface="Wingdings" pitchFamily="2" charset="2"/>
              </a:rPr>
            </a:br>
            <a:r>
              <a:rPr lang="de-DE" sz="2400" b="0" smtClean="0">
                <a:sym typeface="Wingdings" pitchFamily="2" charset="2"/>
              </a:rPr>
              <a:t>Das Leben nach dem Wettkampf</a:t>
            </a:r>
            <a:endParaRPr lang="de-DE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Praxis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de-DE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de-DE" dirty="0" smtClean="0"/>
          </a:p>
          <a:p>
            <a:pPr lvl="2" eaLnBrk="1" hangingPunct="1">
              <a:defRPr/>
            </a:pPr>
            <a:r>
              <a:rPr lang="de-DE" dirty="0" smtClean="0"/>
              <a:t>Einüben von Handlungsplänen (Beispiel Variable </a:t>
            </a:r>
            <a:r>
              <a:rPr lang="de-DE" dirty="0" err="1" smtClean="0"/>
              <a:t>Abrufbarkeit</a:t>
            </a:r>
            <a:r>
              <a:rPr lang="de-DE" dirty="0" smtClean="0"/>
              <a:t>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de-DE" dirty="0" smtClean="0"/>
          </a:p>
          <a:p>
            <a:pPr lvl="2" eaLnBrk="1" hangingPunct="1">
              <a:defRPr/>
            </a:pPr>
            <a:endParaRPr lang="de-DE" dirty="0" smtClean="0"/>
          </a:p>
          <a:p>
            <a:pPr lvl="2"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AGE029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20713"/>
            <a:ext cx="5703887" cy="5480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MAGE029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11350" y="801688"/>
            <a:ext cx="5321300" cy="4795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IMAGE029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836613"/>
            <a:ext cx="5407025" cy="4954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AGE029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74838" y="598488"/>
            <a:ext cx="5394325" cy="5202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1224</Words>
  <Application>Microsoft Office PowerPoint</Application>
  <PresentationFormat>Bildschirmpräsentation (4:3)</PresentationFormat>
  <Paragraphs>257</Paragraphs>
  <Slides>57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2" baseType="lpstr">
      <vt:lpstr>Garamond</vt:lpstr>
      <vt:lpstr>Arial</vt:lpstr>
      <vt:lpstr>Wingdings</vt:lpstr>
      <vt:lpstr>Calibri</vt:lpstr>
      <vt:lpstr>Strömung</vt:lpstr>
      <vt:lpstr>Mentales Training </vt:lpstr>
      <vt:lpstr>Ziel</vt:lpstr>
      <vt:lpstr>Ablauf</vt:lpstr>
      <vt:lpstr>Folie 4</vt:lpstr>
      <vt:lpstr>Ziel des Mentalen Trainings</vt:lpstr>
      <vt:lpstr>Folie 6</vt:lpstr>
      <vt:lpstr>Folie 7</vt:lpstr>
      <vt:lpstr>Folie 8</vt:lpstr>
      <vt:lpstr>Folie 9</vt:lpstr>
      <vt:lpstr>Folie 10</vt:lpstr>
      <vt:lpstr>Folie 11</vt:lpstr>
      <vt:lpstr>Warum werden trotzdem viele Sportler im Wettkampf so nervös, dass sie weit hinter ihrer Trainingsleistung zurückbleiben?</vt:lpstr>
      <vt:lpstr>Folie 13</vt:lpstr>
      <vt:lpstr>Realistische Selbsteinschätzung</vt:lpstr>
      <vt:lpstr>Leistungswahrnehmung</vt:lpstr>
      <vt:lpstr>Folie 16</vt:lpstr>
      <vt:lpstr>Folie 17</vt:lpstr>
      <vt:lpstr>Folie 18</vt:lpstr>
      <vt:lpstr>Folie 19</vt:lpstr>
      <vt:lpstr>Folie 20</vt:lpstr>
      <vt:lpstr>Prognosetraining</vt:lpstr>
      <vt:lpstr>Prognosetraining</vt:lpstr>
      <vt:lpstr>Exkurs: Schülerbereich</vt:lpstr>
      <vt:lpstr>Folie 24</vt:lpstr>
      <vt:lpstr>Beispiel: Vokabeln lernen an Land und unter Wasser Studie von Godden und Baddeley (1975)</vt:lpstr>
      <vt:lpstr>Folie 26</vt:lpstr>
      <vt:lpstr>Gewöhnung an die Wettkampfsituation</vt:lpstr>
      <vt:lpstr>Kontext</vt:lpstr>
      <vt:lpstr>Ableitung von Trainingsmaßnahmen</vt:lpstr>
      <vt:lpstr>Zustand, Bedingung</vt:lpstr>
      <vt:lpstr>Ableitungen fürs Training</vt:lpstr>
      <vt:lpstr>Stimmung</vt:lpstr>
      <vt:lpstr>Ableitungen</vt:lpstr>
      <vt:lpstr>Folie 34</vt:lpstr>
      <vt:lpstr>www</vt:lpstr>
      <vt:lpstr>Handlungspläne</vt:lpstr>
      <vt:lpstr>Folie 37</vt:lpstr>
      <vt:lpstr>Plan B</vt:lpstr>
      <vt:lpstr>Folie 39</vt:lpstr>
      <vt:lpstr>Folie 40</vt:lpstr>
      <vt:lpstr>Grundsätze für die Erarbeitung von Coping-Strategien</vt:lpstr>
      <vt:lpstr>Weitere Anregungen</vt:lpstr>
      <vt:lpstr>Folie 43</vt:lpstr>
      <vt:lpstr>Folie 44</vt:lpstr>
      <vt:lpstr>www</vt:lpstr>
      <vt:lpstr>Erholung</vt:lpstr>
      <vt:lpstr>Erholung</vt:lpstr>
      <vt:lpstr>Methoden der Schlafoptimierung</vt:lpstr>
      <vt:lpstr>Folie 49</vt:lpstr>
      <vt:lpstr>Folie 50</vt:lpstr>
      <vt:lpstr>Meine Stärken</vt:lpstr>
      <vt:lpstr>Bewusstmachung</vt:lpstr>
      <vt:lpstr>Interviewleitfaden Erfolgsgespräch</vt:lpstr>
      <vt:lpstr>Methode: Abschiedsrede</vt:lpstr>
      <vt:lpstr>Gesamtbild</vt:lpstr>
      <vt:lpstr>Beim Gesamtbild löst man sich vom eigentlichen Training und thematisiert die Lebenssituation des Sportlers.  Sport ist nur Beruf auf Zeit   Umfeldmanagement Das Leben nach dem Wettkampf</vt:lpstr>
      <vt:lpstr>Praxis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B-Trainer Lauf</dc:title>
  <dc:creator>Bill Gates</dc:creator>
  <cp:lastModifiedBy> </cp:lastModifiedBy>
  <cp:revision>18</cp:revision>
  <dcterms:created xsi:type="dcterms:W3CDTF">2008-11-13T15:34:34Z</dcterms:created>
  <dcterms:modified xsi:type="dcterms:W3CDTF">2009-11-28T05:38:34Z</dcterms:modified>
</cp:coreProperties>
</file>